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8"/>
  </p:notesMasterIdLst>
  <p:handoutMasterIdLst>
    <p:handoutMasterId r:id="rId39"/>
  </p:handoutMasterIdLst>
  <p:sldIdLst>
    <p:sldId id="256" r:id="rId4"/>
    <p:sldId id="257" r:id="rId5"/>
    <p:sldId id="261" r:id="rId6"/>
    <p:sldId id="292" r:id="rId7"/>
    <p:sldId id="294" r:id="rId8"/>
    <p:sldId id="264" r:id="rId9"/>
    <p:sldId id="263" r:id="rId10"/>
    <p:sldId id="265" r:id="rId11"/>
    <p:sldId id="266" r:id="rId12"/>
    <p:sldId id="268" r:id="rId13"/>
    <p:sldId id="293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289" r:id="rId35"/>
    <p:sldId id="291" r:id="rId36"/>
    <p:sldId id="260" r:id="rId37"/>
  </p:sldIdLst>
  <p:sldSz cx="9144000" cy="5143500" type="screen16x9"/>
  <p:notesSz cx="992505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920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629" cy="340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104" y="0"/>
            <a:ext cx="4301629" cy="340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234C-355B-4F6C-AB08-A18491BAE4A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4341"/>
            <a:ext cx="4301629" cy="340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104" y="6454341"/>
            <a:ext cx="4301629" cy="340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17BFB-9F5F-43F0-AF5A-913246A44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7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0" y="557213"/>
            <a:ext cx="4878388" cy="2743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03811" y="3476102"/>
            <a:ext cx="8829949" cy="32930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90008" cy="36567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6247561" y="1"/>
            <a:ext cx="4790008" cy="365672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6952450"/>
            <a:ext cx="4790008" cy="365672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6247561" y="6952450"/>
            <a:ext cx="4790008" cy="365672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1A7852C-CEEB-449F-9E59-38D0BD1659C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82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25962" cy="254635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92377" y="3227475"/>
            <a:ext cx="7935339" cy="3055234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5622068" y="6453717"/>
            <a:ext cx="4295922" cy="337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2411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256040" y="4583520"/>
            <a:ext cx="911160" cy="6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834840" y="4573080"/>
            <a:ext cx="911160" cy="6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549360" y="3999600"/>
            <a:ext cx="911160" cy="6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936000" y="2386080"/>
            <a:ext cx="683784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Управление на основе данных </a:t>
            </a:r>
          </a:p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в МФЦ Тюменской области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059" y="3388658"/>
            <a:ext cx="234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Дмитрий Сальников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МФЦ Тюменской области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20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562"/>
            <a:ext cx="9144000" cy="60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69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81" y="535419"/>
            <a:ext cx="293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1. Данные везде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528" y="1312905"/>
            <a:ext cx="670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2. То, что для нас важно - информация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596" y="1982466"/>
            <a:ext cx="661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3. Остальное – информационный шум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832" y="2768112"/>
            <a:ext cx="660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4. Мы отделяем информацию</a:t>
            </a: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от шума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596" y="3494936"/>
            <a:ext cx="739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5. Имея цель и информацию мы действуем</a:t>
            </a:r>
          </a:p>
        </p:txBody>
      </p:sp>
    </p:spTree>
    <p:extLst>
      <p:ext uri="{BB962C8B-B14F-4D97-AF65-F5344CB8AC3E}">
        <p14:creationId xmlns:p14="http://schemas.microsoft.com/office/powerpoint/2010/main" val="23984970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8308" y="1537285"/>
            <a:ext cx="5210217" cy="21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Всё </a:t>
            </a:r>
            <a:r>
              <a:rPr lang="ru-RU" sz="2800" b="1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таки, что про управление предприятием?</a:t>
            </a:r>
          </a:p>
          <a:p>
            <a:pPr>
              <a:lnSpc>
                <a:spcPct val="170000"/>
              </a:lnSpc>
            </a:pP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00" y="199504"/>
            <a:ext cx="98562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Заменять хаос процессами</a:t>
            </a: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собирать </a:t>
            </a:r>
            <a:r>
              <a:rPr lang="ru-RU" sz="28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данные</a:t>
            </a: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превращать их в информацию,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правильно ставить цели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 достигать их,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убирать всё лишнее,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внедрять </a:t>
            </a:r>
            <a:r>
              <a:rPr lang="ru-RU" sz="28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инновации. </a:t>
            </a:r>
            <a:endParaRPr lang="en-US" sz="28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16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Заменяем хаос процессами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8" y="946973"/>
            <a:ext cx="98562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Служба технической поддержки (было)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Телефонные звонки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Индивидуальная работа с техниками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Задержки в решении важных проблем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Отсутствие объективных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529480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Заменяем хаос процессами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8" y="946973"/>
            <a:ext cx="6842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Служба технической поддержки (решение)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Единый канал подачи заявок (</a:t>
            </a:r>
            <a:r>
              <a:rPr lang="en-US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SD)</a:t>
            </a:r>
            <a:endParaRPr lang="ru-RU" sz="2400" dirty="0" smtClean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Индивидуальные </a:t>
            </a:r>
            <a:r>
              <a:rPr lang="en-US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SLA </a:t>
            </a: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Полный запрет на прием телефонных звонков техниками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KPI </a:t>
            </a:r>
            <a:r>
              <a:rPr lang="ru-RU" sz="2400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на основе данных </a:t>
            </a:r>
            <a:r>
              <a:rPr lang="en-US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SD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558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8" name="Google Shape;600;p79"/>
          <p:cNvPicPr preferRelativeResize="0"/>
          <p:nvPr/>
        </p:nvPicPr>
        <p:blipFill rotWithShape="1">
          <a:blip r:embed="rId2">
            <a:alphaModFix/>
          </a:blip>
          <a:srcRect t="47743" r="9934" b="2445"/>
          <a:stretch/>
        </p:blipFill>
        <p:spPr>
          <a:xfrm>
            <a:off x="794954" y="2874952"/>
            <a:ext cx="5836925" cy="153450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Google Shape;601;p79"/>
          <p:cNvPicPr preferRelativeResize="0"/>
          <p:nvPr/>
        </p:nvPicPr>
        <p:blipFill rotWithShape="1">
          <a:blip r:embed="rId3">
            <a:alphaModFix/>
          </a:blip>
          <a:srcRect b="20083"/>
          <a:stretch/>
        </p:blipFill>
        <p:spPr>
          <a:xfrm>
            <a:off x="158526" y="990300"/>
            <a:ext cx="6648225" cy="14736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Google Shape;60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06" y="3539030"/>
            <a:ext cx="546388" cy="28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Заменяем хаос процессами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9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Заменяем хаос процессами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" y="744621"/>
            <a:ext cx="6673375" cy="36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7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Заменяем хаос процессами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28" y="946973"/>
            <a:ext cx="7328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Что сейчас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Практика работы с заявками в </a:t>
            </a:r>
            <a:r>
              <a:rPr lang="en-US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SD </a:t>
            </a: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по</a:t>
            </a:r>
            <a:r>
              <a:rPr lang="en-US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SLA</a:t>
            </a: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распространена на другие службы МФЦ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 </a:t>
            </a:r>
            <a:r>
              <a:rPr lang="en-US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SD </a:t>
            </a: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ведется взаимодействие с 65 подразделениями ОГВ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 месяц обрабатывается порядка 5000 заявок</a:t>
            </a:r>
          </a:p>
        </p:txBody>
      </p:sp>
    </p:spTree>
    <p:extLst>
      <p:ext uri="{BB962C8B-B14F-4D97-AF65-F5344CB8AC3E}">
        <p14:creationId xmlns:p14="http://schemas.microsoft.com/office/powerpoint/2010/main" val="23452683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491" y="1255395"/>
            <a:ext cx="5210217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400" b="1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1 305 707 обращений в 2018 </a:t>
            </a:r>
            <a:r>
              <a:rPr lang="ru-RU" sz="24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году</a:t>
            </a:r>
            <a:endParaRPr lang="en-US" sz="2400" b="1" dirty="0" smtClean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24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453 </a:t>
            </a:r>
            <a:r>
              <a:rPr lang="ru-RU" sz="24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окна приема заявителей</a:t>
            </a:r>
            <a:endParaRPr lang="ru-RU" sz="24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400" b="1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74 подразделения</a:t>
            </a:r>
          </a:p>
          <a:p>
            <a:pPr>
              <a:lnSpc>
                <a:spcPct val="170000"/>
              </a:lnSpc>
            </a:pPr>
            <a:r>
              <a:rPr lang="ru-RU" sz="24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1243 сотрудника</a:t>
            </a:r>
            <a:endParaRPr lang="ru-RU" sz="24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МФЦ Тюменской области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Собираем </a:t>
            </a:r>
            <a:r>
              <a:rPr lang="ru-RU" sz="2800" b="1" dirty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данные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760" y="1184386"/>
            <a:ext cx="691854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Данные, генерируемые информационными системами - объективны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760" y="2584289"/>
            <a:ext cx="691854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Данные, генерируемые людьми - субъективны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60" y="3665980"/>
            <a:ext cx="745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Мы ищем способы избавиться от субъективности 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69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Объективные данные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7" y="847077"/>
            <a:ext cx="6575647" cy="347307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39457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Объективные данные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" y="914653"/>
            <a:ext cx="6438900" cy="32215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543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Объективные данные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40" y="1894137"/>
            <a:ext cx="3659513" cy="27885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5" y="896619"/>
            <a:ext cx="5991225" cy="11542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28504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Субъективные данные? – используем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975" y="1389335"/>
            <a:ext cx="7328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Наблюдение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Картирование, выявление «ежей»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Отзывы и предложения клиентов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Отзывы и предложения сотрудников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02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Субъективные данные? – используем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4" y="786972"/>
            <a:ext cx="2457361" cy="30728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88" y="1695157"/>
            <a:ext cx="2626497" cy="30437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038" y="987684"/>
            <a:ext cx="2863087" cy="31771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6123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Убираем лишнее (транспортная карта)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31224"/>
            <a:ext cx="6172200" cy="2758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527" y="733518"/>
            <a:ext cx="732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Впервые в РФ всё делает программа!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69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Убираем лишнее (транспортная карта)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31224"/>
            <a:ext cx="6172200" cy="2758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527" y="733518"/>
            <a:ext cx="732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Впервые в РФ всё делает программа!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3" y="1943373"/>
            <a:ext cx="8526444" cy="10504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4254" y="3685981"/>
            <a:ext cx="8526443" cy="5778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 сентябре 2019 года обработано 15163 заявления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152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Убираем лишнее 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758" y="1666334"/>
            <a:ext cx="732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Разрешения на такси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Выдача охотничьих билетов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29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Внедряем инновации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758" y="690809"/>
            <a:ext cx="73281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Чат-бот МФЦ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3" y="1382386"/>
            <a:ext cx="3181020" cy="22623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03" y="3126558"/>
            <a:ext cx="4333547" cy="10362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64" y="515313"/>
            <a:ext cx="1567962" cy="33972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043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652900" y="447456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8" y="0"/>
            <a:ext cx="521021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МФЦ Тюменской области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9" name="Google Shape;63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962" y="992553"/>
            <a:ext cx="2010565" cy="20716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Google Shape;63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486" y="824841"/>
            <a:ext cx="1999862" cy="208049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Google Shape;63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377" y="2545673"/>
            <a:ext cx="2010565" cy="20716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802" y="3143690"/>
            <a:ext cx="2209615" cy="15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7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Внедряем инновации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758" y="690809"/>
            <a:ext cx="73281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Чат-бот МФЦ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1268659"/>
            <a:ext cx="5955630" cy="34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6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Внедряем инновации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758" y="690809"/>
            <a:ext cx="73281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Управление знаниями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AA727B-E948-E845-9413-A69FCA0BF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58" y="1310860"/>
            <a:ext cx="6067425" cy="346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86425" y="1310860"/>
            <a:ext cx="628650" cy="50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416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Внедряем инновации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758" y="690809"/>
            <a:ext cx="73281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Управление знаниями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6425" y="1310860"/>
            <a:ext cx="628650" cy="50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58" y="1218489"/>
            <a:ext cx="3187967" cy="23116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26" y="2036598"/>
            <a:ext cx="3720073" cy="267761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0801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27" y="0"/>
            <a:ext cx="7109779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Внедряем инновации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758" y="690809"/>
            <a:ext cx="73281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Управление знаниями</a:t>
            </a:r>
            <a:endParaRPr lang="ru-RU" sz="2400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6425" y="1310860"/>
            <a:ext cx="628650" cy="50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A709C8-11C0-7E4E-800D-28ADB5DA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" y="1214728"/>
            <a:ext cx="6423248" cy="36704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1" y="1292021"/>
            <a:ext cx="485775" cy="41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1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48000" y="1689480"/>
            <a:ext cx="5216760" cy="25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309030" y="1913904"/>
            <a:ext cx="693972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A4F16"/>
                </a:solidFill>
                <a:latin typeface="Roboto"/>
                <a:ea typeface="Roboto"/>
              </a:rPr>
              <a:t>Мы любим свою работу!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141" name="Рисунок 2"/>
          <p:cNvPicPr/>
          <p:nvPr/>
        </p:nvPicPr>
        <p:blipFill>
          <a:blip r:embed="rId3"/>
          <a:stretch/>
        </p:blipFill>
        <p:spPr>
          <a:xfrm>
            <a:off x="4645440" y="3382200"/>
            <a:ext cx="2813760" cy="113868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-123825" y="95250"/>
            <a:ext cx="2915739" cy="12668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БОЛЬШИЕ ДАННЫЕ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9" name="Облако 18"/>
          <p:cNvSpPr/>
          <p:nvPr/>
        </p:nvSpPr>
        <p:spPr>
          <a:xfrm rot="292880">
            <a:off x="634610" y="1062693"/>
            <a:ext cx="3489995" cy="757772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МАШИННОЕ  ОБУЧЕНИЕ</a:t>
            </a:r>
            <a:endParaRPr lang="ru-RU" sz="2400" dirty="0">
              <a:solidFill>
                <a:schemeClr val="bg1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1879602" y="-161925"/>
            <a:ext cx="5130798" cy="1400175"/>
          </a:xfrm>
          <a:prstGeom prst="cloud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ЦИФРОВИЗАЦИЯ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0" name="Облако 19"/>
          <p:cNvSpPr/>
          <p:nvPr/>
        </p:nvSpPr>
        <p:spPr>
          <a:xfrm rot="21344731">
            <a:off x="3484529" y="841327"/>
            <a:ext cx="3900898" cy="90370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ИСКУССТВЕННЫЙ ИНТЕЛЛЕКТ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44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-123825" y="95250"/>
            <a:ext cx="2915739" cy="12668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БОЛЬШИЕ ДАННЫЕ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9" name="Облако 18"/>
          <p:cNvSpPr/>
          <p:nvPr/>
        </p:nvSpPr>
        <p:spPr>
          <a:xfrm rot="292880">
            <a:off x="634610" y="1062693"/>
            <a:ext cx="3489995" cy="757772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МАШИННОЕ  ОБУЧЕНИЕ</a:t>
            </a:r>
            <a:endParaRPr lang="ru-RU" sz="2400" dirty="0">
              <a:solidFill>
                <a:schemeClr val="bg1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1879602" y="-161925"/>
            <a:ext cx="5130798" cy="1400175"/>
          </a:xfrm>
          <a:prstGeom prst="cloud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ЦИФРОВИЗАЦИЯ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0" name="Облако 19"/>
          <p:cNvSpPr/>
          <p:nvPr/>
        </p:nvSpPr>
        <p:spPr>
          <a:xfrm rot="21344731">
            <a:off x="3484529" y="841327"/>
            <a:ext cx="3900898" cy="90370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ИСКУССТВЕННЫЙ ИНТЕЛЛЕКТ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" y="2719604"/>
            <a:ext cx="6851872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6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67" y="1181261"/>
            <a:ext cx="72475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Барьер: процессы прошлого тысячелетия</a:t>
            </a:r>
            <a:endParaRPr lang="ru-RU" sz="26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325"/>
            <a:ext cx="6830721" cy="2248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" y="1324569"/>
            <a:ext cx="6572250" cy="23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68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4816152"/>
            <a:ext cx="383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Дмитрий Сальников,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SalnikovDE@mfcto.ru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8308" y="1910968"/>
            <a:ext cx="5210217" cy="72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rgbClr val="007D32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Для чего нам данные?</a:t>
            </a:r>
            <a:endParaRPr lang="ru-RU" sz="2800" b="1" dirty="0">
              <a:solidFill>
                <a:srgbClr val="007D32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94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55400" y="4269600"/>
            <a:ext cx="5666400" cy="2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58528" y="921009"/>
            <a:ext cx="7109779" cy="28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Bef>
                <a:spcPts val="283"/>
              </a:spcBef>
            </a:pPr>
            <a:endParaRPr lang="ru-RU" sz="1300" b="0" strike="noStrike" spc="-1" dirty="0"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562"/>
            <a:ext cx="9144000" cy="60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8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6321</TotalTime>
  <Words>460</Words>
  <Application>Microsoft Office PowerPoint</Application>
  <PresentationFormat>Экран (16:9)</PresentationFormat>
  <Paragraphs>115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DejaVu Sans</vt:lpstr>
      <vt:lpstr>Liberation Sans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*** ***</dc:creator>
  <dc:description/>
  <cp:lastModifiedBy>Сальников Дмитрий Евгеньевич</cp:lastModifiedBy>
  <cp:revision>410</cp:revision>
  <cp:lastPrinted>2019-11-27T12:18:13Z</cp:lastPrinted>
  <dcterms:created xsi:type="dcterms:W3CDTF">2013-12-14T15:27:23Z</dcterms:created>
  <dcterms:modified xsi:type="dcterms:W3CDTF">2019-11-28T04:26:16Z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fbr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